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256" r:id="rId2"/>
    <p:sldId id="315" r:id="rId3"/>
    <p:sldId id="316" r:id="rId4"/>
    <p:sldId id="325" r:id="rId5"/>
    <p:sldId id="317" r:id="rId6"/>
    <p:sldId id="318" r:id="rId7"/>
    <p:sldId id="322" r:id="rId8"/>
    <p:sldId id="323" r:id="rId9"/>
    <p:sldId id="333" r:id="rId10"/>
    <p:sldId id="326" r:id="rId11"/>
    <p:sldId id="327" r:id="rId12"/>
    <p:sldId id="328" r:id="rId13"/>
    <p:sldId id="330" r:id="rId14"/>
    <p:sldId id="331" r:id="rId15"/>
    <p:sldId id="332" r:id="rId16"/>
  </p:sldIdLst>
  <p:sldSz cx="12192000" cy="6858000"/>
  <p:notesSz cx="6858000" cy="9144000"/>
  <p:embeddedFontLst>
    <p:embeddedFont>
      <p:font typeface="배찌체" panose="020B0600000101010101" charset="-127"/>
      <p:regular r:id="rId19"/>
    </p:embeddedFont>
    <p:embeddedFont>
      <p:font typeface="맑은 고딕" panose="020B0503020000020004" pitchFamily="50" charset="-127"/>
      <p:regular r:id="rId20"/>
      <p:bold r:id="rId21"/>
    </p:embeddedFont>
    <p:embeddedFont>
      <p:font typeface="배달의민족 주아" panose="020B0600000101010101" charset="-127"/>
      <p:regular r:id="rId2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2838BEF-8BB2-4498-84A7-C5851F593DF1}" styleName="보통 스타일 4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778" autoAdjust="0"/>
    <p:restoredTop sz="94660"/>
  </p:normalViewPr>
  <p:slideViewPr>
    <p:cSldViewPr snapToGrid="0">
      <p:cViewPr varScale="1">
        <p:scale>
          <a:sx n="122" d="100"/>
          <a:sy n="122" d="100"/>
        </p:scale>
        <p:origin x="672" y="114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8F9F47-6139-45A7-895C-0EEDCD1D7995}" type="datetimeFigureOut">
              <a:rPr lang="ko-KR" altLang="en-US" smtClean="0"/>
              <a:t>2020-12-16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4358EC-341B-4FAD-B258-C300DF6E9E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40538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AD971C-8444-4325-9A25-B1B12A8E19D6}" type="datetimeFigureOut">
              <a:rPr lang="ko-KR" altLang="en-US" smtClean="0"/>
              <a:t>2020-12-16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B78F2F-BC66-4C39-9F07-AC0389E527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12834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37913-13B4-48F3-BCDE-49E17588F2E5}" type="datetime1">
              <a:rPr lang="ko-KR" altLang="en-US" smtClean="0"/>
              <a:t>2020-12-16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503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3ACA0-12E8-4257-935C-CE632F32876D}" type="datetime1">
              <a:rPr lang="ko-KR" altLang="en-US" smtClean="0"/>
              <a:t>2020-12-16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52196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03683-4F9E-43C2-918F-81B408833CAB}" type="datetime1">
              <a:rPr lang="ko-KR" altLang="en-US" smtClean="0"/>
              <a:t>2020-12-16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9363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 algn="ctr">
              <a:defRPr sz="3600">
                <a:latin typeface="배달의민족 연성" panose="020B0600000101010101" pitchFamily="50" charset="-127"/>
                <a:ea typeface="배달의민족 연성" panose="020B0600000101010101" pitchFamily="50" charset="-127"/>
              </a:defRPr>
            </a:lvl1pPr>
            <a:lvl2pPr algn="ctr">
              <a:defRPr sz="3200">
                <a:latin typeface="배달의민족 연성" panose="020B0600000101010101" pitchFamily="50" charset="-127"/>
                <a:ea typeface="배달의민족 연성" panose="020B0600000101010101" pitchFamily="50" charset="-127"/>
              </a:defRPr>
            </a:lvl2pPr>
            <a:lvl3pPr algn="ctr">
              <a:defRPr sz="2800">
                <a:latin typeface="배달의민족 연성" panose="020B0600000101010101" pitchFamily="50" charset="-127"/>
                <a:ea typeface="배달의민족 연성" panose="020B0600000101010101" pitchFamily="50" charset="-127"/>
              </a:defRPr>
            </a:lvl3pPr>
            <a:lvl4pPr algn="ctr">
              <a:defRPr sz="2400">
                <a:latin typeface="배달의민족 연성" panose="020B0600000101010101" pitchFamily="50" charset="-127"/>
                <a:ea typeface="배달의민족 연성" panose="020B0600000101010101" pitchFamily="50" charset="-127"/>
              </a:defRPr>
            </a:lvl4pPr>
            <a:lvl5pPr algn="ctr">
              <a:defRPr sz="2400">
                <a:latin typeface="배달의민족 연성" panose="020B0600000101010101" pitchFamily="50" charset="-127"/>
                <a:ea typeface="배달의민족 연성" panose="020B0600000101010101" pitchFamily="50" charset="-127"/>
              </a:defRPr>
            </a:lvl5pPr>
          </a:lstStyle>
          <a:p>
            <a:pPr lvl="0"/>
            <a:r>
              <a:rPr lang="ko-KR" altLang="en-US" dirty="0" smtClean="0"/>
              <a:t>마스터 텍스트 스타일 편집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52B86-1F3F-4675-B9B8-17E412C065A7}" type="datetime1">
              <a:rPr lang="ko-KR" altLang="en-US" smtClean="0"/>
              <a:t>2020-12-16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12C1D26-E964-42A2-817D-F61DE8DDCE6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16" name="직사각형 15"/>
          <p:cNvSpPr/>
          <p:nvPr userDrawn="1"/>
        </p:nvSpPr>
        <p:spPr>
          <a:xfrm>
            <a:off x="259371" y="172588"/>
            <a:ext cx="5764059" cy="614522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9372" y="192178"/>
            <a:ext cx="5764058" cy="594932"/>
          </a:xfrm>
          <a:noFill/>
        </p:spPr>
        <p:txBody>
          <a:bodyPr anchor="b" anchorCtr="0">
            <a:noAutofit/>
          </a:bodyPr>
          <a:lstStyle>
            <a:lvl1pPr algn="ctr">
              <a:defRPr sz="32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610724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DB50CF-63A4-4856-87C6-F9FBC1FC0BE8}" type="datetime1">
              <a:rPr lang="ko-KR" altLang="en-US" smtClean="0"/>
              <a:t>2020-12-16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7921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16AA0-71CA-4BC0-A766-0BABA2A28182}" type="datetime1">
              <a:rPr lang="ko-KR" altLang="en-US" smtClean="0"/>
              <a:t>2020-12-16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49530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BE577-D494-4BE1-B429-09FBDFD7F62D}" type="datetime1">
              <a:rPr lang="ko-KR" altLang="en-US" smtClean="0"/>
              <a:t>2020-12-16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0198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5BBAB-FD27-45CC-B09E-294D7749D761}" type="datetime1">
              <a:rPr lang="ko-KR" altLang="en-US" smtClean="0"/>
              <a:t>2020-12-16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80676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0E135-6E3B-4E5F-945A-8B1DD6234568}" type="datetime1">
              <a:rPr lang="ko-KR" altLang="en-US" smtClean="0"/>
              <a:t>2020-12-16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41658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7CAC4-EFED-42B8-ABF9-89227E1397A7}" type="datetime1">
              <a:rPr lang="ko-KR" altLang="en-US" smtClean="0"/>
              <a:t>2020-12-16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25889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7D58A-6307-4274-B0A4-10F255840A45}" type="datetime1">
              <a:rPr lang="ko-KR" altLang="en-US" smtClean="0"/>
              <a:t>2020-12-16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48764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1BCF0C-D2AC-434C-9CB1-01536DA51522}" type="datetime1">
              <a:rPr lang="ko-KR" altLang="en-US" smtClean="0"/>
              <a:t>2020-12-16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00" b="1">
                <a:solidFill>
                  <a:schemeClr val="tx1">
                    <a:tint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defRPr>
            </a:lvl1pPr>
          </a:lstStyle>
          <a:p>
            <a:fld id="{112C1D26-E964-42A2-817D-F61DE8DDCE6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092877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1</a:t>
            </a:fld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3044573" y="1329256"/>
            <a:ext cx="5323573" cy="193899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6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배찌체" panose="00000500000000000000" pitchFamily="2" charset="-127"/>
                <a:ea typeface="배찌체" panose="00000500000000000000" pitchFamily="2" charset="-127"/>
              </a:rPr>
              <a:t>시간의 마녀 </a:t>
            </a:r>
            <a:r>
              <a:rPr lang="en-US" altLang="ko-KR" sz="6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배찌체" panose="00000500000000000000" pitchFamily="2" charset="-127"/>
                <a:ea typeface="배찌체" panose="00000500000000000000" pitchFamily="2" charset="-127"/>
              </a:rPr>
              <a:t/>
            </a:r>
            <a:br>
              <a:rPr lang="en-US" altLang="ko-KR" sz="6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배찌체" panose="00000500000000000000" pitchFamily="2" charset="-127"/>
                <a:ea typeface="배찌체" panose="00000500000000000000" pitchFamily="2" charset="-127"/>
              </a:rPr>
            </a:br>
            <a:r>
              <a:rPr lang="en-US" altLang="ko-KR" sz="6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배찌체" panose="00000500000000000000" pitchFamily="2" charset="-127"/>
                <a:ea typeface="배찌체" panose="00000500000000000000" pitchFamily="2" charset="-127"/>
              </a:rPr>
              <a:t>&lt; Witch of Time &gt;</a:t>
            </a:r>
          </a:p>
        </p:txBody>
      </p:sp>
      <p:sp>
        <p:nvSpPr>
          <p:cNvPr id="12" name="사각형: 둥근 모서리 13"/>
          <p:cNvSpPr/>
          <p:nvPr/>
        </p:nvSpPr>
        <p:spPr>
          <a:xfrm>
            <a:off x="4717196" y="3868297"/>
            <a:ext cx="1978326" cy="312948"/>
          </a:xfrm>
          <a:prstGeom prst="roundRect">
            <a:avLst>
              <a:gd name="adj" fmla="val 49147"/>
            </a:avLst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종합설계 제안서</a:t>
            </a:r>
            <a:endParaRPr lang="ko-KR" altLang="en-US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4" name="사각형: 둥근 모서리 13"/>
          <p:cNvSpPr/>
          <p:nvPr/>
        </p:nvSpPr>
        <p:spPr>
          <a:xfrm>
            <a:off x="3044573" y="4500196"/>
            <a:ext cx="5323573" cy="751845"/>
          </a:xfrm>
          <a:prstGeom prst="roundRect">
            <a:avLst>
              <a:gd name="adj" fmla="val 37160"/>
            </a:avLst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en-US" altLang="ko-KR" dirty="0" smtClean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2020</a:t>
            </a:r>
            <a:r>
              <a:rPr lang="ko-KR" altLang="en-US" dirty="0" smtClean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년도 졸업작품 기획 발표</a:t>
            </a:r>
            <a:endParaRPr lang="ko-KR" altLang="en-US" dirty="0">
              <a:solidFill>
                <a:prstClr val="black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7155290"/>
              </p:ext>
            </p:extLst>
          </p:nvPr>
        </p:nvGraphicFramePr>
        <p:xfrm>
          <a:off x="8610600" y="445336"/>
          <a:ext cx="3085117" cy="1615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85117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660314"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2016180037 </a:t>
                      </a:r>
                      <a:r>
                        <a:rPr lang="ko-KR" altLang="en-US" sz="2000" b="0" dirty="0" err="1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임건호</a:t>
                      </a:r>
                      <a:endParaRPr lang="en-US" altLang="ko-KR" sz="20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2016182019 </a:t>
                      </a:r>
                      <a:r>
                        <a:rPr lang="ko-KR" altLang="en-US" sz="20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성기홍</a:t>
                      </a:r>
                      <a:endParaRPr lang="en-US" altLang="ko-KR" sz="20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2015182003 </a:t>
                      </a:r>
                      <a:r>
                        <a:rPr lang="ko-KR" altLang="en-US" sz="2000" b="0" dirty="0" err="1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권호민</a:t>
                      </a:r>
                      <a:endParaRPr lang="en-US" altLang="ko-KR" sz="20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20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지도교수 </a:t>
                      </a:r>
                      <a:r>
                        <a:rPr lang="en-US" altLang="ko-KR" sz="20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</a:t>
                      </a:r>
                      <a:r>
                        <a:rPr lang="en-US" altLang="ko-KR" sz="20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</a:t>
                      </a:r>
                      <a:r>
                        <a:rPr lang="ko-KR" altLang="en-US" sz="2000" b="0" baseline="0" dirty="0" err="1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정내훈</a:t>
                      </a:r>
                      <a:endParaRPr lang="en-US" altLang="ko-KR" sz="20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42269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4. </a:t>
            </a:r>
            <a:r>
              <a:rPr lang="ko-KR" altLang="en-US" dirty="0" smtClean="0"/>
              <a:t>개발 </a:t>
            </a:r>
            <a:r>
              <a:rPr lang="ko-KR" altLang="en-US" dirty="0"/>
              <a:t>환경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10</a:t>
            </a:fld>
            <a:endParaRPr lang="ko-KR" altLang="en-US"/>
          </a:p>
        </p:txBody>
      </p: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6308450"/>
              </p:ext>
            </p:extLst>
          </p:nvPr>
        </p:nvGraphicFramePr>
        <p:xfrm>
          <a:off x="1185214" y="1393370"/>
          <a:ext cx="10168585" cy="42787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68585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427874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sp>
        <p:nvSpPr>
          <p:cNvPr id="11" name="사각형: 둥근 모서리 13"/>
          <p:cNvSpPr/>
          <p:nvPr/>
        </p:nvSpPr>
        <p:spPr>
          <a:xfrm>
            <a:off x="3969956" y="2558741"/>
            <a:ext cx="1978326" cy="31294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GitHub</a:t>
            </a:r>
            <a:endParaRPr lang="ko-KR" altLang="en-US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5" name="사각형: 둥근 모서리 13"/>
          <p:cNvSpPr/>
          <p:nvPr/>
        </p:nvSpPr>
        <p:spPr>
          <a:xfrm>
            <a:off x="3969956" y="4662955"/>
            <a:ext cx="1978326" cy="31294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VisualStudio2019</a:t>
            </a:r>
            <a:endParaRPr lang="ko-KR" altLang="en-US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6" name="사각형: 둥근 모서리 13"/>
          <p:cNvSpPr/>
          <p:nvPr/>
        </p:nvSpPr>
        <p:spPr>
          <a:xfrm>
            <a:off x="8400441" y="2560675"/>
            <a:ext cx="1978326" cy="31294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Unreal Engine</a:t>
            </a:r>
            <a:endParaRPr lang="ko-KR" altLang="en-US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1028" name="Picture 4" descr="Visual Studio 2019 다운로드 및 설치 방법 - 비주얼 스튜디오 - 도라가이드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2802" y="3772885"/>
            <a:ext cx="1942150" cy="1780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오예은] Git-hub? Git? 무엇에 쓰는 물건이고? · Issue #65 · codestates/ds-blog · GitHub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18" r="14848"/>
          <a:stretch/>
        </p:blipFill>
        <p:spPr bwMode="auto">
          <a:xfrm>
            <a:off x="1597101" y="1905000"/>
            <a:ext cx="2140975" cy="1671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UE Logo Black Centered.sv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1034" y="2061090"/>
            <a:ext cx="1428750" cy="1552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파일:VRoid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1034" y="4040928"/>
            <a:ext cx="4201104" cy="1367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0590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61257" y="169123"/>
            <a:ext cx="5718629" cy="594932"/>
          </a:xfrm>
        </p:spPr>
        <p:txBody>
          <a:bodyPr/>
          <a:lstStyle/>
          <a:p>
            <a:r>
              <a:rPr lang="en-US" altLang="ko-KR" dirty="0"/>
              <a:t>5</a:t>
            </a:r>
            <a:r>
              <a:rPr lang="en-US" altLang="ko-KR" dirty="0" smtClean="0"/>
              <a:t>. </a:t>
            </a:r>
            <a:r>
              <a:rPr lang="ko-KR" altLang="en-US" dirty="0"/>
              <a:t>기술적 </a:t>
            </a:r>
            <a:r>
              <a:rPr lang="ko-KR" altLang="en-US" dirty="0" smtClean="0"/>
              <a:t>요소 및 중점 연구 분야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11</a:t>
            </a:fld>
            <a:endParaRPr lang="ko-KR" altLang="en-US"/>
          </a:p>
        </p:txBody>
      </p:sp>
      <p:cxnSp>
        <p:nvCxnSpPr>
          <p:cNvPr id="23" name="직선 연결선 22"/>
          <p:cNvCxnSpPr/>
          <p:nvPr/>
        </p:nvCxnSpPr>
        <p:spPr>
          <a:xfrm>
            <a:off x="6094939" y="1047404"/>
            <a:ext cx="0" cy="493322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2548828"/>
              </p:ext>
            </p:extLst>
          </p:nvPr>
        </p:nvGraphicFramePr>
        <p:xfrm>
          <a:off x="1132935" y="1047404"/>
          <a:ext cx="4461529" cy="23525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152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235250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b="0" baseline="0" dirty="0" err="1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모핑</a:t>
                      </a:r>
                      <a:endParaRPr lang="en-US" altLang="ko-KR" sz="24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8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시간 마법을 사용할 때 변화되는 모습을 </a:t>
                      </a:r>
                      <a:endParaRPr lang="en-US" altLang="ko-KR" sz="18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부드럽게 연결되도록 구현</a:t>
                      </a:r>
                      <a:endParaRPr lang="en-US" altLang="ko-KR" sz="18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1212338"/>
              </p:ext>
            </p:extLst>
          </p:nvPr>
        </p:nvGraphicFramePr>
        <p:xfrm>
          <a:off x="6847196" y="1047404"/>
          <a:ext cx="4461529" cy="23525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152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235250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실시간 데이터 공유</a:t>
                      </a:r>
                      <a:endParaRPr lang="en-US" altLang="ko-KR" sz="24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8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같은 공간에서 여러 플레이어가 동시에 맵을 </a:t>
                      </a:r>
                      <a:endParaRPr lang="en-US" altLang="ko-KR" sz="18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제작할 수 있도록 실시간 데이터 공유가 </a:t>
                      </a:r>
                      <a:endParaRPr lang="en-US" altLang="ko-KR" sz="18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가능하도록 구현</a:t>
                      </a:r>
                      <a:endParaRPr lang="en-US" altLang="ko-KR" sz="18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4057563"/>
              </p:ext>
            </p:extLst>
          </p:nvPr>
        </p:nvGraphicFramePr>
        <p:xfrm>
          <a:off x="1132935" y="3597590"/>
          <a:ext cx="4461529" cy="23525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152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235250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b="0" baseline="0" dirty="0" err="1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언리얼과</a:t>
                      </a:r>
                      <a:r>
                        <a:rPr lang="ko-KR" altLang="en-US" sz="2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서버와의 연동</a:t>
                      </a:r>
                      <a:endParaRPr lang="en-US" altLang="ko-KR" sz="24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24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C++</a:t>
                      </a:r>
                      <a:r>
                        <a:rPr lang="ko-KR" altLang="en-US" sz="1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을 활용한 서버 제작으로 </a:t>
                      </a:r>
                      <a:endParaRPr lang="en-US" altLang="ko-KR" sz="18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멀티 플레이가 가능하도록 구현</a:t>
                      </a:r>
                      <a:endParaRPr lang="en-US" altLang="ko-KR" sz="18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27" name="표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4351974"/>
              </p:ext>
            </p:extLst>
          </p:nvPr>
        </p:nvGraphicFramePr>
        <p:xfrm>
          <a:off x="6847196" y="3597590"/>
          <a:ext cx="4461529" cy="23525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152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235250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맵 에디터 제작</a:t>
                      </a:r>
                      <a:endParaRPr lang="en-US" altLang="ko-KR" sz="24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8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플레이어 친화적인 </a:t>
                      </a:r>
                      <a:r>
                        <a:rPr lang="en-US" altLang="ko-KR" sz="1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UI </a:t>
                      </a:r>
                      <a:r>
                        <a:rPr lang="ko-KR" altLang="en-US" sz="1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제공으로 쉽고 간단하게 </a:t>
                      </a:r>
                      <a:endParaRPr lang="en-US" altLang="ko-KR" sz="18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게임상에서 맵 제작이 가능하도록 구현</a:t>
                      </a:r>
                      <a:endParaRPr lang="en-US" altLang="ko-KR" sz="18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62337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6. </a:t>
            </a:r>
            <a:r>
              <a:rPr lang="ko-KR" altLang="en-US" dirty="0"/>
              <a:t>개인별 준비 현황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12</a:t>
            </a:fld>
            <a:endParaRPr lang="ko-KR" altLang="en-US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7179080"/>
              </p:ext>
            </p:extLst>
          </p:nvPr>
        </p:nvGraphicFramePr>
        <p:xfrm>
          <a:off x="1132936" y="1361922"/>
          <a:ext cx="10220865" cy="45881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6955">
                  <a:extLst>
                    <a:ext uri="{9D8B030D-6E8A-4147-A177-3AD203B41FA5}">
                      <a16:colId xmlns:a16="http://schemas.microsoft.com/office/drawing/2014/main" val="2712284895"/>
                    </a:ext>
                  </a:extLst>
                </a:gridCol>
                <a:gridCol w="3406955">
                  <a:extLst>
                    <a:ext uri="{9D8B030D-6E8A-4147-A177-3AD203B41FA5}">
                      <a16:colId xmlns:a16="http://schemas.microsoft.com/office/drawing/2014/main" val="781446800"/>
                    </a:ext>
                  </a:extLst>
                </a:gridCol>
                <a:gridCol w="3406955">
                  <a:extLst>
                    <a:ext uri="{9D8B030D-6E8A-4147-A177-3AD203B41FA5}">
                      <a16:colId xmlns:a16="http://schemas.microsoft.com/office/drawing/2014/main" val="2097780893"/>
                    </a:ext>
                  </a:extLst>
                </a:gridCol>
              </a:tblGrid>
              <a:tr h="5606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임 건 호</a:t>
                      </a:r>
                      <a:endParaRPr lang="ko-KR" altLang="en-US" sz="24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성 기 홍</a:t>
                      </a:r>
                      <a:endParaRPr lang="ko-KR" altLang="en-US" sz="24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권 호 민</a:t>
                      </a:r>
                      <a:endParaRPr lang="ko-KR" altLang="en-US" sz="24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0434082"/>
                  </a:ext>
                </a:extLst>
              </a:tr>
              <a:tr h="4027558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dirty="0" smtClean="0">
                          <a:solidFill>
                            <a:srgbClr val="0070C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메인 기획</a:t>
                      </a:r>
                      <a:endParaRPr lang="en-US" altLang="ko-KR" dirty="0" smtClean="0">
                        <a:solidFill>
                          <a:srgbClr val="0070C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dirty="0" smtClean="0">
                          <a:solidFill>
                            <a:srgbClr val="0070C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SUB </a:t>
                      </a:r>
                      <a:r>
                        <a:rPr lang="ko-KR" altLang="en-US" dirty="0" smtClean="0">
                          <a:solidFill>
                            <a:srgbClr val="0070C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클라이언트 프로그래밍</a:t>
                      </a:r>
                      <a:endParaRPr lang="en-US" altLang="ko-KR" dirty="0" smtClean="0">
                        <a:solidFill>
                          <a:srgbClr val="0070C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endParaRPr lang="en-US" altLang="ko-KR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endParaRPr lang="en-US" altLang="ko-KR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en-US" altLang="ko-KR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C, C++</a:t>
                      </a:r>
                      <a:r>
                        <a:rPr lang="ko-KR" altLang="en-US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프로그래밍 수강</a:t>
                      </a: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en-US" altLang="ko-KR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STL </a:t>
                      </a:r>
                      <a:r>
                        <a:rPr lang="ko-KR" altLang="en-US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수강</a:t>
                      </a: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en-US" altLang="ko-KR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3D</a:t>
                      </a:r>
                      <a:r>
                        <a:rPr lang="ko-KR" altLang="en-US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게임프로그래밍</a:t>
                      </a:r>
                      <a:r>
                        <a:rPr lang="en-US" altLang="ko-KR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 </a:t>
                      </a:r>
                      <a:r>
                        <a:rPr lang="ko-KR" altLang="en-US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수강</a:t>
                      </a:r>
                      <a:endParaRPr lang="en-US" altLang="ko-KR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모델링</a:t>
                      </a:r>
                      <a:r>
                        <a:rPr lang="en-US" altLang="ko-KR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 </a:t>
                      </a:r>
                      <a:r>
                        <a:rPr lang="ko-KR" altLang="en-US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수강</a:t>
                      </a: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애니메이션</a:t>
                      </a:r>
                      <a:r>
                        <a:rPr lang="en-US" altLang="ko-KR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 </a:t>
                      </a:r>
                      <a:r>
                        <a:rPr lang="ko-KR" altLang="en-US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수강</a:t>
                      </a:r>
                      <a:endParaRPr lang="en-US" altLang="ko-KR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네트워크 게임 프로그래밍</a:t>
                      </a:r>
                      <a:endParaRPr lang="en-US" altLang="ko-KR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게임 기획</a:t>
                      </a:r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1, 2 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수강</a:t>
                      </a:r>
                      <a:endParaRPr lang="en-US" altLang="ko-KR" baseline="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데이터베이스 수강</a:t>
                      </a:r>
                      <a:endParaRPr lang="en-US" altLang="ko-KR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dirty="0" smtClean="0">
                          <a:solidFill>
                            <a:srgbClr val="FF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메인 클라이언트 프로그래밍</a:t>
                      </a:r>
                      <a:endParaRPr lang="en-US" altLang="ko-KR" dirty="0" smtClean="0">
                        <a:solidFill>
                          <a:srgbClr val="FF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endParaRPr lang="en-US" altLang="ko-KR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endParaRPr lang="en-US" altLang="ko-KR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endParaRPr lang="en-US" altLang="ko-KR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en-US" altLang="ko-KR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C, C++</a:t>
                      </a:r>
                      <a:r>
                        <a:rPr lang="ko-KR" altLang="en-US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프로그래밍 수강</a:t>
                      </a:r>
                      <a:endParaRPr lang="en-US" altLang="ko-KR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게임 엔진 수강</a:t>
                      </a: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en-US" altLang="ko-KR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STL </a:t>
                      </a:r>
                      <a:r>
                        <a:rPr lang="ko-KR" altLang="en-US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수강</a:t>
                      </a: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en-US" altLang="ko-KR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3D</a:t>
                      </a:r>
                      <a:r>
                        <a:rPr lang="ko-KR" altLang="en-US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게임프로그래밍</a:t>
                      </a:r>
                      <a:r>
                        <a:rPr lang="en-US" altLang="ko-KR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 </a:t>
                      </a:r>
                      <a:r>
                        <a:rPr lang="ko-KR" altLang="en-US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수강</a:t>
                      </a:r>
                      <a:endParaRPr lang="en-US" altLang="ko-KR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모델링</a:t>
                      </a:r>
                      <a:r>
                        <a:rPr lang="en-US" altLang="ko-KR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 </a:t>
                      </a:r>
                      <a:r>
                        <a:rPr lang="ko-KR" altLang="en-US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수강</a:t>
                      </a:r>
                      <a:endParaRPr lang="en-US" altLang="ko-KR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네트워크 게임 프로그래밍</a:t>
                      </a:r>
                      <a:endParaRPr lang="en-US" altLang="ko-KR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게임 기획</a:t>
                      </a:r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1, 2 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수강</a:t>
                      </a:r>
                      <a:endParaRPr lang="en-US" altLang="ko-KR" baseline="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데이터베이스 수강</a:t>
                      </a:r>
                      <a:endParaRPr lang="en-US" altLang="ko-KR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dirty="0" smtClean="0">
                          <a:solidFill>
                            <a:srgbClr val="00B05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서버 프로그래밍</a:t>
                      </a:r>
                      <a:endParaRPr lang="en-US" altLang="ko-KR" dirty="0" smtClean="0">
                        <a:solidFill>
                          <a:srgbClr val="00B05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endParaRPr lang="en-US" altLang="ko-KR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endParaRPr lang="en-US" altLang="ko-KR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endParaRPr lang="en-US" altLang="ko-KR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en-US" altLang="ko-KR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C, C++</a:t>
                      </a:r>
                      <a:r>
                        <a:rPr lang="ko-KR" altLang="en-US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프로그래밍 수강</a:t>
                      </a:r>
                      <a:endParaRPr lang="en-US" altLang="ko-KR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모델링</a:t>
                      </a:r>
                      <a:r>
                        <a:rPr lang="en-US" altLang="ko-KR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 </a:t>
                      </a:r>
                      <a:r>
                        <a:rPr lang="ko-KR" altLang="en-US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수강</a:t>
                      </a:r>
                      <a:endParaRPr lang="en-US" altLang="ko-KR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네트워크 게임 프로그래밍</a:t>
                      </a:r>
                      <a:endParaRPr lang="en-US" altLang="ko-KR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데이터베이스 수강</a:t>
                      </a:r>
                      <a:endParaRPr lang="en-US" altLang="ko-KR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88309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09914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7. </a:t>
            </a:r>
            <a:r>
              <a:rPr lang="ko-KR" altLang="en-US" dirty="0" smtClean="0"/>
              <a:t>타 게임과의 </a:t>
            </a:r>
            <a:r>
              <a:rPr lang="ko-KR" altLang="en-US" dirty="0"/>
              <a:t>비교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13</a:t>
            </a:fld>
            <a:endParaRPr lang="ko-KR" altLang="en-US"/>
          </a:p>
        </p:txBody>
      </p:sp>
      <p:cxnSp>
        <p:nvCxnSpPr>
          <p:cNvPr id="23" name="직선 연결선 22"/>
          <p:cNvCxnSpPr/>
          <p:nvPr/>
        </p:nvCxnSpPr>
        <p:spPr>
          <a:xfrm>
            <a:off x="6194692" y="1047404"/>
            <a:ext cx="0" cy="493322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3772444"/>
              </p:ext>
            </p:extLst>
          </p:nvPr>
        </p:nvGraphicFramePr>
        <p:xfrm>
          <a:off x="1132935" y="1047404"/>
          <a:ext cx="4461529" cy="23525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152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235250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</a:t>
                      </a:r>
                      <a:r>
                        <a:rPr lang="en-US" altLang="ko-KR" sz="2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&lt; </a:t>
                      </a:r>
                      <a:r>
                        <a:rPr lang="ko-KR" altLang="en-US" sz="2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남녀노소 </a:t>
                      </a:r>
                      <a:r>
                        <a:rPr lang="en-US" altLang="ko-KR" sz="2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&gt;</a:t>
                      </a:r>
                      <a:endParaRPr lang="en-US" altLang="ko-KR" sz="20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20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자극적인 요소가 없음</a:t>
                      </a:r>
                      <a:endParaRPr lang="en-US" altLang="ko-KR" sz="20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쉬운 조작</a:t>
                      </a:r>
                      <a:endParaRPr lang="en-US" altLang="ko-KR" sz="20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7089459"/>
              </p:ext>
            </p:extLst>
          </p:nvPr>
        </p:nvGraphicFramePr>
        <p:xfrm>
          <a:off x="6847196" y="1047404"/>
          <a:ext cx="4461529" cy="23525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152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235250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2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 </a:t>
                      </a:r>
                      <a:r>
                        <a:rPr kumimoji="0" lang="en-US" altLang="ko-KR" sz="2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&lt; </a:t>
                      </a:r>
                      <a:r>
                        <a:rPr kumimoji="0" lang="ko-KR" altLang="en-US" sz="2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접근성 </a:t>
                      </a:r>
                      <a:r>
                        <a:rPr kumimoji="0" lang="en-US" altLang="ko-KR" sz="2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&gt;</a:t>
                      </a:r>
                      <a:endParaRPr kumimoji="0" lang="en-US" altLang="ko-KR" sz="2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2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쉬운 맵 에디터를 이용하여 간단한 맵 제작</a:t>
                      </a:r>
                      <a:endParaRPr kumimoji="0" lang="en-US" altLang="ko-KR" sz="2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1000728"/>
              </p:ext>
            </p:extLst>
          </p:nvPr>
        </p:nvGraphicFramePr>
        <p:xfrm>
          <a:off x="1132935" y="3597590"/>
          <a:ext cx="4461529" cy="23525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152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235250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&lt; </a:t>
                      </a:r>
                      <a:r>
                        <a:rPr kumimoji="0" lang="ko-KR" altLang="en-US" sz="2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시간을 활용한 퍼즐 요소 </a:t>
                      </a:r>
                      <a:r>
                        <a:rPr kumimoji="0" lang="en-US" altLang="ko-KR" sz="2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&gt;</a:t>
                      </a:r>
                      <a:endParaRPr kumimoji="0" lang="en-US" altLang="ko-KR" sz="2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2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시간이라는 요소를 활용하여 </a:t>
                      </a:r>
                      <a:endParaRPr kumimoji="0" lang="en-US" altLang="ko-KR" sz="2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2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재미있는 퍼즐을 구현</a:t>
                      </a:r>
                      <a:endParaRPr kumimoji="0" lang="en-US" altLang="ko-KR" sz="2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27" name="표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7177806"/>
              </p:ext>
            </p:extLst>
          </p:nvPr>
        </p:nvGraphicFramePr>
        <p:xfrm>
          <a:off x="6847196" y="3597590"/>
          <a:ext cx="4461529" cy="23525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152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235250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&lt; </a:t>
                      </a:r>
                      <a:r>
                        <a:rPr lang="ko-KR" altLang="en-US" sz="2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상호작용 가능한 </a:t>
                      </a:r>
                      <a:endParaRPr lang="en-US" altLang="ko-KR" sz="28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많은 오브젝트 </a:t>
                      </a:r>
                      <a:r>
                        <a:rPr lang="en-US" altLang="ko-KR" sz="2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&gt;</a:t>
                      </a:r>
                      <a:endParaRPr kumimoji="0" lang="en-US" altLang="ko-KR" sz="2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2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블록 간의 다양한 상호작용을 통하여</a:t>
                      </a:r>
                      <a:endParaRPr kumimoji="0" lang="en-US" altLang="ko-KR" sz="2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2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다채로운 게임 플레이</a:t>
                      </a: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13005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8. </a:t>
            </a:r>
            <a:r>
              <a:rPr lang="ko-KR" altLang="en-US" dirty="0"/>
              <a:t>개발 일정 및 구성원의 역할 </a:t>
            </a:r>
            <a:r>
              <a:rPr lang="ko-KR" altLang="en-US" dirty="0" smtClean="0"/>
              <a:t>분담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14</a:t>
            </a:fld>
            <a:endParaRPr lang="ko-KR" altLang="en-US"/>
          </a:p>
        </p:txBody>
      </p:sp>
      <p:graphicFrame>
        <p:nvGraphicFramePr>
          <p:cNvPr id="9" name="Google Shape;222;p27"/>
          <p:cNvGraphicFramePr/>
          <p:nvPr>
            <p:extLst>
              <p:ext uri="{D42A27DB-BD31-4B8C-83A1-F6EECF244321}">
                <p14:modId xmlns:p14="http://schemas.microsoft.com/office/powerpoint/2010/main" val="3139489524"/>
              </p:ext>
            </p:extLst>
          </p:nvPr>
        </p:nvGraphicFramePr>
        <p:xfrm>
          <a:off x="616500" y="1153861"/>
          <a:ext cx="8810533" cy="4963914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1687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552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552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5522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5522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5522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5522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5522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5522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54730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 dirty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1월</a:t>
                      </a:r>
                      <a:endParaRPr sz="12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 dirty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2월</a:t>
                      </a:r>
                      <a:endParaRPr sz="12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 dirty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3월</a:t>
                      </a:r>
                      <a:endParaRPr sz="12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 dirty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4월</a:t>
                      </a:r>
                      <a:endParaRPr sz="12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 dirty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5월</a:t>
                      </a:r>
                      <a:endParaRPr sz="12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 dirty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6월</a:t>
                      </a:r>
                      <a:endParaRPr sz="12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 dirty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7월</a:t>
                      </a:r>
                      <a:endParaRPr sz="12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 dirty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8월</a:t>
                      </a:r>
                      <a:endParaRPr sz="12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730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세부 기획</a:t>
                      </a: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730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서버 프레임워크</a:t>
                      </a: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730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맵 에디터 제작</a:t>
                      </a: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730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시스템 요소 제작</a:t>
                      </a: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730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서버 연동</a:t>
                      </a: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4730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게임 레벨 제작</a:t>
                      </a: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6637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게임 </a:t>
                      </a:r>
                      <a:r>
                        <a:rPr lang="en-US" altLang="ko-KR" sz="12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UI </a:t>
                      </a:r>
                      <a:r>
                        <a:rPr lang="ko-KR" altLang="en-US" sz="12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및 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이펙트</a:t>
                      </a: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6637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테스트 및 </a:t>
                      </a:r>
                      <a:endParaRPr lang="en-US" altLang="ko-KR" sz="1200" dirty="0" smtClean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버그 수정</a:t>
                      </a:r>
                      <a:endParaRPr lang="ko-KR" altLang="en-US"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0" name="Google Shape;223;p27"/>
          <p:cNvGraphicFramePr/>
          <p:nvPr>
            <p:extLst>
              <p:ext uri="{D42A27DB-BD31-4B8C-83A1-F6EECF244321}">
                <p14:modId xmlns:p14="http://schemas.microsoft.com/office/powerpoint/2010/main" val="1418922817"/>
              </p:ext>
            </p:extLst>
          </p:nvPr>
        </p:nvGraphicFramePr>
        <p:xfrm>
          <a:off x="9818914" y="1153861"/>
          <a:ext cx="1534886" cy="1458712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7674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74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467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dirty="0" err="1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임건호</a:t>
                      </a:r>
                      <a:endParaRPr sz="11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467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성기홍</a:t>
                      </a:r>
                      <a:endParaRPr sz="11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467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dirty="0" err="1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권호민</a:t>
                      </a:r>
                      <a:endParaRPr sz="11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467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 모두</a:t>
                      </a:r>
                      <a:endParaRPr sz="11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1796147" y="1883229"/>
            <a:ext cx="1904995" cy="18504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/>
          <p:cNvSpPr/>
          <p:nvPr/>
        </p:nvSpPr>
        <p:spPr>
          <a:xfrm>
            <a:off x="1796146" y="2427528"/>
            <a:ext cx="1904995" cy="18504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/>
          <p:cNvSpPr/>
          <p:nvPr/>
        </p:nvSpPr>
        <p:spPr>
          <a:xfrm>
            <a:off x="1785259" y="2968466"/>
            <a:ext cx="1904995" cy="18504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/>
          <p:cNvSpPr/>
          <p:nvPr/>
        </p:nvSpPr>
        <p:spPr>
          <a:xfrm>
            <a:off x="3701145" y="3520262"/>
            <a:ext cx="1904995" cy="18504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/>
          <p:cNvSpPr/>
          <p:nvPr/>
        </p:nvSpPr>
        <p:spPr>
          <a:xfrm>
            <a:off x="3690255" y="4072058"/>
            <a:ext cx="3816000" cy="17214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/>
          <p:cNvSpPr/>
          <p:nvPr/>
        </p:nvSpPr>
        <p:spPr>
          <a:xfrm>
            <a:off x="3704935" y="4618549"/>
            <a:ext cx="1904995" cy="18504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/>
          <p:cNvSpPr/>
          <p:nvPr/>
        </p:nvSpPr>
        <p:spPr>
          <a:xfrm>
            <a:off x="5606140" y="5070222"/>
            <a:ext cx="1904995" cy="18504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/>
          <p:cNvSpPr/>
          <p:nvPr/>
        </p:nvSpPr>
        <p:spPr>
          <a:xfrm>
            <a:off x="5606140" y="5325595"/>
            <a:ext cx="1904995" cy="18504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/>
          <p:cNvSpPr/>
          <p:nvPr/>
        </p:nvSpPr>
        <p:spPr>
          <a:xfrm>
            <a:off x="7511135" y="5761024"/>
            <a:ext cx="1904995" cy="18504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8557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9. </a:t>
            </a:r>
            <a:r>
              <a:rPr lang="ko-KR" altLang="en-US" dirty="0" smtClean="0"/>
              <a:t>참고 문헌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15</a:t>
            </a:fld>
            <a:endParaRPr lang="ko-KR" altLang="en-US"/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9091968"/>
              </p:ext>
            </p:extLst>
          </p:nvPr>
        </p:nvGraphicFramePr>
        <p:xfrm>
          <a:off x="696000" y="1338897"/>
          <a:ext cx="10657800" cy="45082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7816">
                  <a:extLst>
                    <a:ext uri="{9D8B030D-6E8A-4147-A177-3AD203B41FA5}">
                      <a16:colId xmlns:a16="http://schemas.microsoft.com/office/drawing/2014/main" val="2936817781"/>
                    </a:ext>
                  </a:extLst>
                </a:gridCol>
                <a:gridCol w="9489984">
                  <a:extLst>
                    <a:ext uri="{9D8B030D-6E8A-4147-A177-3AD203B41FA5}">
                      <a16:colId xmlns:a16="http://schemas.microsoft.com/office/drawing/2014/main" val="1936477074"/>
                    </a:ext>
                  </a:extLst>
                </a:gridCol>
              </a:tblGrid>
              <a:tr h="3909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페이지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주소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9550289"/>
                  </a:ext>
                </a:extLst>
              </a:tr>
              <a:tr h="3909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4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https://www.youtube.com/watch?v=mNnXlITuHvs&amp;list=PLc0M9GuoXci6bcG0Bplk9PxjF-PPG2YU9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  <a:tr h="3909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4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https://www.gamemeca.com/view.php?gid=1529544</a:t>
                      </a:r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5376447"/>
                  </a:ext>
                </a:extLst>
              </a:tr>
              <a:tr h="39091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7</a:t>
                      </a:r>
                      <a:endParaRPr lang="ko-KR" altLang="en-US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https://hub.vroid.com/en/characters/1603172862880567987/models/8801762025343376001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2174919"/>
                  </a:ext>
                </a:extLst>
              </a:tr>
              <a:tr h="39091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9</a:t>
                      </a:r>
                      <a:endParaRPr lang="ko-KR" altLang="en-US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https://github.com/codestates/ds-blog/issues/65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7658681"/>
                  </a:ext>
                </a:extLst>
              </a:tr>
              <a:tr h="3909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9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https://dora-guide.com/visual-studio-2019/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927854"/>
                  </a:ext>
                </a:extLst>
              </a:tr>
              <a:tr h="39091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9</a:t>
                      </a:r>
                      <a:endParaRPr lang="ko-KR" altLang="en-US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https://ko.wikipedia.org/wiki/%EC%96%B8%EB%A6%AC%EC%96%BC_%EC%97%94%EC%A7%84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423680"/>
                  </a:ext>
                </a:extLst>
              </a:tr>
              <a:tr h="39091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9</a:t>
                      </a:r>
                      <a:endParaRPr lang="ko-KR" altLang="en-US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https://ko.wikipedia.org/wiki/%EC%96%B4%EB%8F%84%EB%B9%84_%ED%8F%AC%ED%86%A0%EC%83%B5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5617625"/>
                  </a:ext>
                </a:extLst>
              </a:tr>
              <a:tr h="41089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2876138"/>
                  </a:ext>
                </a:extLst>
              </a:tr>
              <a:tr h="39091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6932685"/>
                  </a:ext>
                </a:extLst>
              </a:tr>
              <a:tr h="390910"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50486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85900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 N D E X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2</a:t>
            </a:fld>
            <a:endParaRPr lang="ko-KR" altLang="en-US" dirty="0"/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1763485" y="1560739"/>
            <a:ext cx="6117771" cy="46164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marL="228600" indent="-22860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 algn="l">
              <a:buAutoNum type="arabicPeriod"/>
            </a:pPr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연구목적</a:t>
            </a:r>
            <a:endParaRPr lang="en-US" altLang="ko-KR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514350" indent="-514350" algn="l">
              <a:buAutoNum type="arabicPeriod"/>
            </a:pPr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게임 소개 및 특징</a:t>
            </a:r>
            <a:endParaRPr lang="en-US" altLang="ko-KR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514350" indent="-514350" algn="l">
              <a:buAutoNum type="arabicPeriod"/>
            </a:pPr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게임 방법</a:t>
            </a:r>
            <a:endParaRPr lang="en-US" altLang="ko-KR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514350" indent="-514350" algn="l">
              <a:buAutoNum type="arabicPeriod"/>
            </a:pPr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개발 환경</a:t>
            </a:r>
            <a:endParaRPr lang="en-US" altLang="ko-KR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514350" indent="-514350" algn="l">
              <a:buAutoNum type="arabicPeriod"/>
            </a:pP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기술적 요소 및 중점 연구 </a:t>
            </a:r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분야</a:t>
            </a:r>
            <a:endParaRPr lang="en-US" altLang="ko-KR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514350" indent="-514350" algn="l">
              <a:buAutoNum type="arabicPeriod"/>
            </a:pPr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개인별 준비 현황</a:t>
            </a:r>
            <a:endParaRPr lang="en-US" altLang="ko-KR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514350" indent="-514350" algn="l">
              <a:buAutoNum type="arabicPeriod"/>
            </a:pPr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타 게임과의 비교</a:t>
            </a:r>
            <a:endParaRPr lang="en-US" altLang="ko-KR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514350" indent="-514350" algn="l">
              <a:buAutoNum type="arabicPeriod"/>
            </a:pPr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개발 일정 및 구성원의 역할 분담</a:t>
            </a:r>
            <a:endParaRPr lang="en-US" altLang="ko-KR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514350" indent="-514350" algn="l">
              <a:buAutoNum type="arabicPeriod"/>
            </a:pPr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참고 문헌</a:t>
            </a:r>
            <a:endParaRPr lang="en-US" altLang="ko-KR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3977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연구 목적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10" name="사각형: 둥근 모서리 13"/>
          <p:cNvSpPr/>
          <p:nvPr/>
        </p:nvSpPr>
        <p:spPr>
          <a:xfrm>
            <a:off x="765532" y="1894599"/>
            <a:ext cx="10588267" cy="3848975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Tx/>
              <a:buChar char="-"/>
              <a:defRPr/>
            </a:pPr>
            <a:r>
              <a:rPr lang="en-US" altLang="ko-KR" sz="32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Unreal </a:t>
            </a:r>
            <a:r>
              <a:rPr lang="en-US" altLang="ko-KR" sz="32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Engine4</a:t>
            </a:r>
            <a:r>
              <a:rPr lang="ko-KR" altLang="en-US" sz="32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을 </a:t>
            </a:r>
            <a:r>
              <a:rPr lang="ko-KR" altLang="en-US" sz="32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활용한 </a:t>
            </a:r>
            <a:r>
              <a:rPr lang="en-US" altLang="ko-KR" sz="32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3D </a:t>
            </a:r>
            <a:r>
              <a:rPr lang="ko-KR" altLang="en-US" sz="32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게임 </a:t>
            </a:r>
            <a:r>
              <a:rPr lang="ko-KR" altLang="en-US" sz="32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제작</a:t>
            </a:r>
            <a:endParaRPr lang="en-US" altLang="ko-KR" sz="3200" dirty="0" smtClean="0">
              <a:solidFill>
                <a:sysClr val="windowText" lastClr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defRPr/>
            </a:pPr>
            <a:r>
              <a:rPr lang="en-US" altLang="ko-KR" sz="20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	</a:t>
            </a:r>
            <a:r>
              <a:rPr lang="en-US" altLang="ko-KR" sz="20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* </a:t>
            </a:r>
            <a:r>
              <a:rPr lang="ko-KR" altLang="en-US" sz="200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상용 </a:t>
            </a:r>
            <a:r>
              <a:rPr lang="ko-KR" altLang="en-US" sz="20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엔진의 사용을 통해 실제 게임 제작에 대한 이해도 증진</a:t>
            </a:r>
            <a:r>
              <a:rPr lang="en-US" altLang="ko-KR" sz="20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pPr>
              <a:defRPr/>
            </a:pPr>
            <a:endParaRPr lang="en-US" altLang="ko-KR" sz="2000" dirty="0">
              <a:solidFill>
                <a:sysClr val="windowText" lastClr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285750" indent="-285750">
              <a:buFontTx/>
              <a:buChar char="-"/>
              <a:defRPr/>
            </a:pPr>
            <a:r>
              <a:rPr lang="en-US" altLang="ko-KR" sz="32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C++</a:t>
            </a:r>
            <a:r>
              <a:rPr lang="ko-KR" altLang="en-US" sz="32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로 작성된 서버와 </a:t>
            </a:r>
            <a:r>
              <a:rPr lang="ko-KR" altLang="en-US" sz="3200" dirty="0" err="1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언리얼</a:t>
            </a:r>
            <a:r>
              <a:rPr lang="ko-KR" altLang="en-US" sz="32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엔진의 </a:t>
            </a:r>
            <a:r>
              <a:rPr lang="ko-KR" altLang="en-US" sz="32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연동</a:t>
            </a:r>
            <a:endParaRPr lang="en-US" altLang="ko-KR" sz="3200" dirty="0" smtClean="0">
              <a:solidFill>
                <a:sysClr val="windowText" lastClr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285750" indent="-285750">
              <a:buFontTx/>
              <a:buChar char="-"/>
              <a:defRPr/>
            </a:pPr>
            <a:r>
              <a:rPr lang="ko-KR" altLang="en-US" sz="32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멀티플레이 중 실시간 </a:t>
            </a:r>
            <a:r>
              <a:rPr lang="ko-KR" altLang="en-US" sz="32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맵 </a:t>
            </a:r>
            <a:r>
              <a:rPr lang="ko-KR" altLang="en-US" sz="32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수정 </a:t>
            </a:r>
            <a:r>
              <a:rPr lang="ko-KR" altLang="en-US" sz="32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및 </a:t>
            </a:r>
            <a:r>
              <a:rPr lang="ko-KR" altLang="en-US" sz="32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공유</a:t>
            </a:r>
            <a:endParaRPr lang="en-US" altLang="ko-KR" sz="3200" dirty="0" smtClean="0">
              <a:solidFill>
                <a:sysClr val="windowText" lastClr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defRPr/>
            </a:pPr>
            <a:r>
              <a:rPr lang="en-US" altLang="ko-KR" sz="20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	* Unreal Engine</a:t>
            </a:r>
            <a:r>
              <a:rPr lang="ko-KR" altLang="en-US" sz="20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의 네트워크 기능의 이해를 위하여 직접 제작을 통한 이해도 증진</a:t>
            </a:r>
            <a:r>
              <a:rPr lang="en-US" altLang="ko-KR" sz="20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pPr>
              <a:defRPr/>
            </a:pPr>
            <a:endParaRPr lang="en-US" altLang="ko-KR" sz="2000" dirty="0">
              <a:solidFill>
                <a:sysClr val="windowText" lastClr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12059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 </a:t>
            </a:r>
            <a:r>
              <a:rPr lang="ko-KR" altLang="en-US" dirty="0"/>
              <a:t>게임 소개 및 특징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4</a:t>
            </a:fld>
            <a:endParaRPr lang="ko-KR" altLang="en-US"/>
          </a:p>
        </p:txBody>
      </p:sp>
      <p:cxnSp>
        <p:nvCxnSpPr>
          <p:cNvPr id="8" name="직선 연결선 7"/>
          <p:cNvCxnSpPr/>
          <p:nvPr/>
        </p:nvCxnSpPr>
        <p:spPr>
          <a:xfrm>
            <a:off x="6094939" y="1047404"/>
            <a:ext cx="0" cy="3483032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1789766"/>
              </p:ext>
            </p:extLst>
          </p:nvPr>
        </p:nvGraphicFramePr>
        <p:xfrm>
          <a:off x="623455" y="4930013"/>
          <a:ext cx="10340530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40530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66031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장르 </a:t>
                      </a:r>
                      <a:r>
                        <a:rPr lang="en-US" altLang="ko-KR" sz="24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 </a:t>
                      </a:r>
                      <a:r>
                        <a:rPr lang="ko-KR" altLang="en-US" sz="24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액션 퍼즐 플랫포머 </a:t>
                      </a:r>
                      <a:r>
                        <a:rPr lang="en-US" altLang="ko-KR" sz="24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| </a:t>
                      </a:r>
                      <a:r>
                        <a:rPr lang="ko-KR" altLang="en-US" sz="24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샌드박스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플랫폼 </a:t>
                      </a:r>
                      <a:r>
                        <a:rPr lang="en-US" altLang="ko-KR" sz="24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 PC, </a:t>
                      </a:r>
                      <a:r>
                        <a:rPr lang="ko-KR" altLang="en-US" sz="24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온라인 멀티플레이</a:t>
                      </a:r>
                      <a:endParaRPr lang="en-US" altLang="ko-KR" sz="24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시점 </a:t>
                      </a:r>
                      <a:r>
                        <a:rPr lang="en-US" altLang="ko-KR" sz="24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 3</a:t>
                      </a:r>
                      <a:r>
                        <a:rPr lang="ko-KR" altLang="en-US" sz="24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인칭</a:t>
                      </a:r>
                      <a:endParaRPr lang="en-US" altLang="ko-KR" sz="24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rcRect l="4025" b="12653"/>
          <a:stretch/>
        </p:blipFill>
        <p:spPr>
          <a:xfrm>
            <a:off x="474982" y="1194662"/>
            <a:ext cx="5392052" cy="3240000"/>
          </a:xfrm>
          <a:prstGeom prst="rect">
            <a:avLst/>
          </a:prstGeom>
        </p:spPr>
      </p:pic>
      <p:pic>
        <p:nvPicPr>
          <p:cNvPr id="3" name="Picture 2" descr="https://cdn.gamemeca.com/data_center/158/091/2019021417135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2845" y="1194662"/>
            <a:ext cx="5762686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2575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게임 </a:t>
            </a:r>
            <a:r>
              <a:rPr lang="ko-KR" altLang="en-US" dirty="0"/>
              <a:t>소개 및 특징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5</a:t>
            </a:fld>
            <a:endParaRPr lang="ko-KR" altLang="en-US"/>
          </a:p>
        </p:txBody>
      </p:sp>
      <p:cxnSp>
        <p:nvCxnSpPr>
          <p:cNvPr id="8" name="직선 연결선 7"/>
          <p:cNvCxnSpPr/>
          <p:nvPr/>
        </p:nvCxnSpPr>
        <p:spPr>
          <a:xfrm>
            <a:off x="6094939" y="1047404"/>
            <a:ext cx="0" cy="493322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1213386"/>
              </p:ext>
            </p:extLst>
          </p:nvPr>
        </p:nvGraphicFramePr>
        <p:xfrm>
          <a:off x="1185215" y="2236124"/>
          <a:ext cx="4334436" cy="34359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34436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3435988"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액션 퍼즐 어드벤처</a:t>
                      </a:r>
                      <a:endParaRPr lang="en-US" altLang="ko-KR" sz="16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    </a:t>
                      </a: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* </a:t>
                      </a: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액션 </a:t>
                      </a: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 </a:t>
                      </a: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몬스터들과의 전투 요소</a:t>
                      </a:r>
                      <a:endParaRPr lang="en-US" altLang="ko-KR" sz="16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endParaRPr lang="en-US" altLang="ko-KR" sz="16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    </a:t>
                      </a: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* </a:t>
                      </a: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퍼즐 </a:t>
                      </a: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</a:t>
                      </a: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시간의 특징을 활용하여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퍼즐 해결</a:t>
                      </a: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    </a:t>
                      </a: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* 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스토리 </a:t>
                      </a: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 </a:t>
                      </a:r>
                      <a:r>
                        <a:rPr lang="ko-KR" altLang="en-US" sz="1600" b="0" baseline="0" dirty="0" err="1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몬스터들에게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가족을 잃은 아이의 복수</a:t>
                      </a:r>
                      <a:endParaRPr lang="en-US" altLang="ko-KR" sz="16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1942197"/>
              </p:ext>
            </p:extLst>
          </p:nvPr>
        </p:nvGraphicFramePr>
        <p:xfrm>
          <a:off x="1185215" y="1404850"/>
          <a:ext cx="2114939" cy="5652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493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56526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싱글 플레이</a:t>
                      </a:r>
                      <a:endParaRPr lang="en-US" altLang="ko-KR" sz="20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0324057"/>
              </p:ext>
            </p:extLst>
          </p:nvPr>
        </p:nvGraphicFramePr>
        <p:xfrm>
          <a:off x="6831364" y="2236124"/>
          <a:ext cx="4334436" cy="34359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34436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3435988"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샌드박스</a:t>
                      </a:r>
                      <a:endParaRPr lang="en-US" altLang="ko-KR" sz="16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    </a:t>
                      </a: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* </a:t>
                      </a: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멀티 플레이 </a:t>
                      </a: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 </a:t>
                      </a: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다른 유저와의 실시간 맵 공유</a:t>
                      </a:r>
                      <a:endParaRPr lang="en-US" altLang="ko-KR" sz="16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    * 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창작 </a:t>
                      </a: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 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자신만의 새로운 맵을 창조</a:t>
                      </a: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    * 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퍼즐 </a:t>
                      </a: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 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싱글 플레이에서 가능한 모든 것</a:t>
                      </a:r>
                      <a:endParaRPr lang="en-US" altLang="ko-KR" sz="16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3470217"/>
              </p:ext>
            </p:extLst>
          </p:nvPr>
        </p:nvGraphicFramePr>
        <p:xfrm>
          <a:off x="6831364" y="1404850"/>
          <a:ext cx="2114939" cy="5652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493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56526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멀티 플레이</a:t>
                      </a:r>
                      <a:endParaRPr lang="en-US" altLang="ko-KR" sz="20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43637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/>
              <a:t>게임 </a:t>
            </a:r>
            <a:r>
              <a:rPr lang="ko-KR" altLang="en-US" dirty="0" smtClean="0"/>
              <a:t>방법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6</a:t>
            </a:fld>
            <a:endParaRPr lang="ko-KR" altLang="en-US"/>
          </a:p>
        </p:txBody>
      </p:sp>
      <p:cxnSp>
        <p:nvCxnSpPr>
          <p:cNvPr id="8" name="직선 연결선 7"/>
          <p:cNvCxnSpPr/>
          <p:nvPr/>
        </p:nvCxnSpPr>
        <p:spPr>
          <a:xfrm>
            <a:off x="6094939" y="1047404"/>
            <a:ext cx="0" cy="493322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1033777"/>
              </p:ext>
            </p:extLst>
          </p:nvPr>
        </p:nvGraphicFramePr>
        <p:xfrm>
          <a:off x="6847196" y="1404850"/>
          <a:ext cx="2114939" cy="5652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493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56526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멀티 플레이</a:t>
                      </a:r>
                      <a:endParaRPr lang="en-US" altLang="ko-KR" sz="20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2286083"/>
              </p:ext>
            </p:extLst>
          </p:nvPr>
        </p:nvGraphicFramePr>
        <p:xfrm>
          <a:off x="1185215" y="1404850"/>
          <a:ext cx="2114939" cy="5652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493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56526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싱글 플레이</a:t>
                      </a:r>
                      <a:endParaRPr lang="en-US" altLang="ko-KR" sz="20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3226929"/>
              </p:ext>
            </p:extLst>
          </p:nvPr>
        </p:nvGraphicFramePr>
        <p:xfrm>
          <a:off x="1185215" y="2236124"/>
          <a:ext cx="4334436" cy="34359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34436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3435988">
                <a:tc>
                  <a:txBody>
                    <a:bodyPr/>
                    <a:lstStyle/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8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이동과 점프가 주가 되는 플랫포머 이동</a:t>
                      </a:r>
                      <a:endParaRPr lang="en-US" altLang="ko-KR" sz="18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8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8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몬스터와의 전투</a:t>
                      </a:r>
                    </a:p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8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8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“</a:t>
                      </a:r>
                      <a:r>
                        <a:rPr lang="ko-KR" altLang="en-US" sz="1800" b="0" dirty="0" smtClean="0">
                          <a:solidFill>
                            <a:srgbClr val="FF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시간 </a:t>
                      </a:r>
                      <a:r>
                        <a:rPr lang="ko-KR" altLang="en-US" sz="1800" b="0" dirty="0" err="1" smtClean="0">
                          <a:solidFill>
                            <a:srgbClr val="FF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마법</a:t>
                      </a:r>
                      <a:r>
                        <a:rPr lang="ko-KR" altLang="en-US" sz="1800" b="0" dirty="0" err="1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”을</a:t>
                      </a:r>
                      <a:r>
                        <a:rPr lang="ko-KR" altLang="en-US" sz="18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활용한 퍼즐 요소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3191558"/>
              </p:ext>
            </p:extLst>
          </p:nvPr>
        </p:nvGraphicFramePr>
        <p:xfrm>
          <a:off x="6847196" y="2236124"/>
          <a:ext cx="4334436" cy="34359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34436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3435988">
                <a:tc>
                  <a:txBody>
                    <a:bodyPr/>
                    <a:lstStyle/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자신의 월드 생성</a:t>
                      </a:r>
                      <a:r>
                        <a:rPr lang="en-US" altLang="ko-KR" sz="1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 -&gt; </a:t>
                      </a:r>
                      <a:r>
                        <a:rPr lang="ko-KR" altLang="en-US" sz="1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서버 연동</a:t>
                      </a:r>
                      <a:endParaRPr lang="en-US" altLang="ko-KR" sz="18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8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ko-KR" sz="1800" b="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“</a:t>
                      </a:r>
                      <a:r>
                        <a:rPr lang="ko-KR" altLang="en-US" sz="1800" b="0" baseline="0" dirty="0" smtClean="0">
                          <a:solidFill>
                            <a:srgbClr val="FF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블록 식 맵 에디터</a:t>
                      </a:r>
                      <a:r>
                        <a:rPr lang="en-US" altLang="ko-KR" sz="1800" b="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”</a:t>
                      </a:r>
                      <a:r>
                        <a:rPr lang="ko-KR" altLang="en-US" sz="1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를 활용한 </a:t>
                      </a:r>
                      <a:r>
                        <a:rPr lang="ko-KR" altLang="en-US" sz="1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간단한 </a:t>
                      </a:r>
                      <a:r>
                        <a:rPr lang="ko-KR" altLang="en-US" sz="1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제작</a:t>
                      </a:r>
                      <a:endParaRPr lang="en-US" altLang="ko-KR" sz="18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8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최대 </a:t>
                      </a:r>
                      <a:r>
                        <a:rPr lang="en-US" altLang="ko-KR" sz="1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4</a:t>
                      </a:r>
                      <a:r>
                        <a:rPr lang="ko-KR" altLang="en-US" sz="1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인과 협동 </a:t>
                      </a:r>
                      <a:r>
                        <a:rPr lang="ko-KR" altLang="en-US" sz="1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제작 가능</a:t>
                      </a:r>
                      <a:endParaRPr lang="en-US" altLang="ko-KR" sz="18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8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제작한 </a:t>
                      </a:r>
                      <a:r>
                        <a:rPr lang="ko-KR" altLang="en-US" sz="1800" b="0" baseline="0" dirty="0" err="1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맵에서</a:t>
                      </a:r>
                      <a:r>
                        <a:rPr lang="ko-KR" altLang="en-US" sz="1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여러 플레이어와의 </a:t>
                      </a:r>
                      <a:r>
                        <a:rPr lang="en-US" altLang="ko-KR" sz="1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/>
                      </a:r>
                      <a:br>
                        <a:rPr lang="en-US" altLang="ko-KR" sz="1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</a:br>
                      <a:r>
                        <a:rPr lang="ko-KR" altLang="en-US" sz="18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다양한 게임 가능</a:t>
                      </a:r>
                      <a:endParaRPr lang="en-US" altLang="ko-KR" sz="18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28529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게임 방법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7</a:t>
            </a:fld>
            <a:endParaRPr lang="ko-KR" altLang="en-US"/>
          </a:p>
        </p:txBody>
      </p:sp>
      <p:cxnSp>
        <p:nvCxnSpPr>
          <p:cNvPr id="8" name="직선 연결선 7"/>
          <p:cNvCxnSpPr/>
          <p:nvPr/>
        </p:nvCxnSpPr>
        <p:spPr>
          <a:xfrm>
            <a:off x="6094939" y="1047404"/>
            <a:ext cx="0" cy="493322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9249832"/>
              </p:ext>
            </p:extLst>
          </p:nvPr>
        </p:nvGraphicFramePr>
        <p:xfrm>
          <a:off x="1185215" y="1404850"/>
          <a:ext cx="2114939" cy="5652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493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56526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캐릭터</a:t>
                      </a:r>
                      <a:endParaRPr lang="en-US" altLang="ko-KR" sz="20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5620315"/>
              </p:ext>
            </p:extLst>
          </p:nvPr>
        </p:nvGraphicFramePr>
        <p:xfrm>
          <a:off x="6847196" y="1404850"/>
          <a:ext cx="2114939" cy="5652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493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56526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캐릭터 조작</a:t>
                      </a:r>
                      <a:endParaRPr lang="en-US" altLang="ko-KR" sz="20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5139813"/>
              </p:ext>
            </p:extLst>
          </p:nvPr>
        </p:nvGraphicFramePr>
        <p:xfrm>
          <a:off x="6847196" y="2236123"/>
          <a:ext cx="4334436" cy="35894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34436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3589477"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WASD : </a:t>
                      </a: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캐릭터 이동</a:t>
                      </a:r>
                      <a:endParaRPr lang="en-US" altLang="ko-KR" sz="16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마우스 드래그 </a:t>
                      </a: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 </a:t>
                      </a: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캐릭터 시선 이동</a:t>
                      </a:r>
                      <a:endParaRPr lang="en-US" altLang="ko-KR" sz="16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Shift : </a:t>
                      </a: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대시</a:t>
                      </a:r>
                      <a:endParaRPr lang="en-US" altLang="ko-KR" sz="16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Spacebar</a:t>
                      </a: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: 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점프</a:t>
                      </a: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이단 점프</a:t>
                      </a: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F : 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상호작용</a:t>
                      </a: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마우스 좌 클릭 </a:t>
                      </a: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 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기본 공격</a:t>
                      </a: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마우스 우 클릭 </a:t>
                      </a: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 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타겟 지정</a:t>
                      </a: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Q : 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시간 감속</a:t>
                      </a: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E : 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시간 가속</a:t>
                      </a: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5215" y="2236124"/>
            <a:ext cx="2254672" cy="3589477"/>
          </a:xfrm>
          <a:prstGeom prst="rect">
            <a:avLst/>
          </a:prstGeom>
        </p:spPr>
      </p:pic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2380860"/>
              </p:ext>
            </p:extLst>
          </p:nvPr>
        </p:nvGraphicFramePr>
        <p:xfrm>
          <a:off x="3697514" y="4942346"/>
          <a:ext cx="2156209" cy="8832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5620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88325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baseline="0" dirty="0" err="1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프리웨어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</a:t>
                      </a: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3D 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모델링 툴인 </a:t>
                      </a:r>
                      <a:r>
                        <a:rPr lang="en-US" altLang="ko-KR" sz="1600" b="0" baseline="0" dirty="0" err="1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Vroid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를 활용한 다양한 캐릭터 사용 가능</a:t>
                      </a: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23572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게임 방법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8</a:t>
            </a:fld>
            <a:endParaRPr lang="ko-KR" altLang="en-US"/>
          </a:p>
        </p:txBody>
      </p:sp>
      <p:cxnSp>
        <p:nvCxnSpPr>
          <p:cNvPr id="8" name="직선 연결선 7"/>
          <p:cNvCxnSpPr/>
          <p:nvPr/>
        </p:nvCxnSpPr>
        <p:spPr>
          <a:xfrm>
            <a:off x="6094939" y="1047404"/>
            <a:ext cx="0" cy="493322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3823860"/>
              </p:ext>
            </p:extLst>
          </p:nvPr>
        </p:nvGraphicFramePr>
        <p:xfrm>
          <a:off x="1132935" y="1047404"/>
          <a:ext cx="4461529" cy="23525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152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235250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&lt; </a:t>
                      </a: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시간 감속 </a:t>
                      </a: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 Q &gt;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스킬 내용</a:t>
                      </a: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자신을 제외한 주변 움직이는 물체의 속도를 느리게 한다</a:t>
                      </a:r>
                      <a:r>
                        <a:rPr lang="en-US" altLang="ko-KR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활용</a:t>
                      </a: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빠르게 이동하는 발판의 속도를 느리게 하여 활용한다</a:t>
                      </a:r>
                      <a:r>
                        <a:rPr lang="en-US" altLang="ko-KR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추격해오는 몬스터의 속도를 느리게 하여 도망간다</a:t>
                      </a:r>
                      <a:r>
                        <a:rPr lang="en-US" altLang="ko-KR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788514"/>
              </p:ext>
            </p:extLst>
          </p:nvPr>
        </p:nvGraphicFramePr>
        <p:xfrm>
          <a:off x="6847196" y="1047404"/>
          <a:ext cx="4461529" cy="23525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152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235250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&lt; </a:t>
                      </a: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시간 가속 </a:t>
                      </a: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 E</a:t>
                      </a: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</a:t>
                      </a: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&gt;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스킬 내용</a:t>
                      </a: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모든 오브젝트의 속도를 빠르게 한다</a:t>
                      </a:r>
                      <a:r>
                        <a:rPr lang="en-US" altLang="ko-KR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활용</a:t>
                      </a: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가속을 활용하면 더 멀리 점프한다</a:t>
                      </a:r>
                      <a:r>
                        <a:rPr lang="en-US" altLang="ko-KR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포탈로 빠르게 떨어져서 더 멀리 이동한다</a:t>
                      </a:r>
                      <a:r>
                        <a:rPr lang="en-US" altLang="ko-KR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떨어지는 물방울이 가속을 활용하면 물줄기가 된다</a:t>
                      </a:r>
                      <a:r>
                        <a:rPr lang="en-US" altLang="ko-KR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3524202"/>
              </p:ext>
            </p:extLst>
          </p:nvPr>
        </p:nvGraphicFramePr>
        <p:xfrm>
          <a:off x="1132935" y="3597590"/>
          <a:ext cx="4461529" cy="23525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152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235250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&lt; </a:t>
                      </a: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시간 회귀 </a:t>
                      </a: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 </a:t>
                      </a: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타겟 지정 </a:t>
                      </a: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+ Q &gt;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스킬 내용</a:t>
                      </a: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타겟 지정한 오브젝트의 시간을 되돌린다</a:t>
                      </a: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활용</a:t>
                      </a: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부서진 다리의 시간을 회귀하여 활용한다</a:t>
                      </a:r>
                      <a:r>
                        <a:rPr lang="en-US" altLang="ko-KR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길을 막는 덩굴의 시간을 회귀하여 없앤다</a:t>
                      </a:r>
                      <a:r>
                        <a:rPr lang="en-US" altLang="ko-KR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4631504"/>
              </p:ext>
            </p:extLst>
          </p:nvPr>
        </p:nvGraphicFramePr>
        <p:xfrm>
          <a:off x="6847196" y="3597590"/>
          <a:ext cx="4461529" cy="23525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152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235250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&lt; </a:t>
                      </a: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시간 점프 </a:t>
                      </a: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 </a:t>
                      </a: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타겟 지정 </a:t>
                      </a: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+ E</a:t>
                      </a: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</a:t>
                      </a: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&gt;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스킬 내용</a:t>
                      </a: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타겟 지정한 오브젝트의 시간을 </a:t>
                      </a:r>
                      <a:r>
                        <a:rPr lang="ko-KR" altLang="en-US" sz="1400" b="0" baseline="0" dirty="0" err="1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점프시킨다</a:t>
                      </a:r>
                      <a:r>
                        <a:rPr lang="en-US" altLang="ko-KR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활용</a:t>
                      </a: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어린 식물의 시간을 점프하여 키운 후 발판으로 사용한다</a:t>
                      </a:r>
                      <a:r>
                        <a:rPr lang="en-US" altLang="ko-KR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길을 막고 있는 바위의 시간을 점프하여 풍화 시킨다</a:t>
                      </a:r>
                      <a:r>
                        <a:rPr lang="en-US" altLang="ko-KR" sz="14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22566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9570795"/>
              </p:ext>
            </p:extLst>
          </p:nvPr>
        </p:nvGraphicFramePr>
        <p:xfrm>
          <a:off x="1132935" y="1342596"/>
          <a:ext cx="10175790" cy="9227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75790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92271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블록을 생성하고 배치하면서 논다</a:t>
                      </a: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특수 블록을 사용해서 사용자가 게임 컨텐츠를 만드는 샌드박스 형식</a:t>
                      </a: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만든 </a:t>
                      </a:r>
                      <a:r>
                        <a:rPr lang="ko-KR" altLang="en-US" sz="1600" b="0" dirty="0" err="1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맵에서</a:t>
                      </a: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여러 플레이어와 싱글 플레이와는 다른 색다른 게임플레이를 즐길 수 있다</a:t>
                      </a: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3. </a:t>
            </a:r>
            <a:r>
              <a:rPr lang="ko-KR" altLang="en-US" smtClean="0"/>
              <a:t>게임 방법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9</a:t>
            </a:fld>
            <a:endParaRPr lang="ko-KR" altLang="en-US"/>
          </a:p>
        </p:txBody>
      </p:sp>
      <p:cxnSp>
        <p:nvCxnSpPr>
          <p:cNvPr id="8" name="직선 연결선 7"/>
          <p:cNvCxnSpPr/>
          <p:nvPr/>
        </p:nvCxnSpPr>
        <p:spPr>
          <a:xfrm>
            <a:off x="6084916" y="2728464"/>
            <a:ext cx="10023" cy="325216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5018905"/>
              </p:ext>
            </p:extLst>
          </p:nvPr>
        </p:nvGraphicFramePr>
        <p:xfrm>
          <a:off x="1132935" y="2728464"/>
          <a:ext cx="4461529" cy="15711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152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157110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&lt; </a:t>
                      </a:r>
                      <a:r>
                        <a:rPr lang="ko-KR" altLang="en-US" sz="1600" b="0" dirty="0" err="1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노멀</a:t>
                      </a: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블록 </a:t>
                      </a: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&gt;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지형을 구성하는 일반적인 블록</a:t>
                      </a:r>
                      <a:endParaRPr kumimoji="0" lang="en-US" altLang="ko-KR" sz="16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 </a:t>
                      </a:r>
                      <a:r>
                        <a:rPr kumimoji="0" lang="ko-KR" alt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          예 </a:t>
                      </a:r>
                      <a:r>
                        <a:rPr kumimoji="0" lang="en-US" altLang="ko-KR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&gt; </a:t>
                      </a:r>
                      <a:r>
                        <a:rPr kumimoji="0" lang="ko-KR" alt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벽돌이나 땅</a:t>
                      </a:r>
                      <a:endParaRPr kumimoji="0" lang="en-US" altLang="ko-KR" sz="16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5661503"/>
              </p:ext>
            </p:extLst>
          </p:nvPr>
        </p:nvGraphicFramePr>
        <p:xfrm>
          <a:off x="6847196" y="2728464"/>
          <a:ext cx="4461529" cy="15711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152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157110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&lt; </a:t>
                      </a: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트리거 블록 </a:t>
                      </a: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&gt;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트리거를 작동하면 동작하기 시작하는 블록</a:t>
                      </a: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          </a:t>
                      </a:r>
                      <a:r>
                        <a:rPr kumimoji="0" lang="ko-KR" alt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예 </a:t>
                      </a:r>
                      <a:r>
                        <a:rPr kumimoji="0" lang="en-US" altLang="ko-KR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&gt; </a:t>
                      </a:r>
                      <a:r>
                        <a:rPr kumimoji="0" lang="ko-KR" alt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트리거 스타트 블록</a:t>
                      </a:r>
                      <a:r>
                        <a:rPr kumimoji="0" lang="en-US" altLang="ko-KR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, </a:t>
                      </a:r>
                      <a:r>
                        <a:rPr kumimoji="0" lang="ko-KR" alt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텔레포트 블록</a:t>
                      </a:r>
                      <a:endParaRPr kumimoji="0" lang="en-US" altLang="ko-KR" sz="16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멀티 플레이에서 가장 핵심이 되는 블록</a:t>
                      </a: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0362735"/>
              </p:ext>
            </p:extLst>
          </p:nvPr>
        </p:nvGraphicFramePr>
        <p:xfrm>
          <a:off x="1132935" y="4441596"/>
          <a:ext cx="4461529" cy="15084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152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150849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&lt; </a:t>
                      </a: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캐릭터 블록 </a:t>
                      </a: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&gt;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지형지물이 아닌 움직이는 블록</a:t>
                      </a: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         예 </a:t>
                      </a: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&gt; NPC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나 몬스터</a:t>
                      </a: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동물</a:t>
                      </a:r>
                      <a:endParaRPr lang="en-US" altLang="ko-KR" sz="14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9508097"/>
              </p:ext>
            </p:extLst>
          </p:nvPr>
        </p:nvGraphicFramePr>
        <p:xfrm>
          <a:off x="6847196" y="4441596"/>
          <a:ext cx="4461529" cy="15084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152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150849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&lt; </a:t>
                      </a: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특수 블록 </a:t>
                      </a: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&gt;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플레이어와의 상호작용으로 변화하는 블록</a:t>
                      </a:r>
                      <a:endParaRPr lang="en-US" altLang="ko-KR" sz="16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         예</a:t>
                      </a: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&gt; 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문 블록</a:t>
                      </a: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나무 블록</a:t>
                      </a:r>
                      <a:endParaRPr lang="en-US" altLang="ko-KR" sz="1400" b="0" baseline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16554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3454</TotalTime>
  <Words>883</Words>
  <Application>Microsoft Office PowerPoint</Application>
  <PresentationFormat>와이드스크린</PresentationFormat>
  <Paragraphs>260</Paragraphs>
  <Slides>15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2" baseType="lpstr">
      <vt:lpstr>배찌체</vt:lpstr>
      <vt:lpstr>맑은 고딕</vt:lpstr>
      <vt:lpstr>배달의민족 도현</vt:lpstr>
      <vt:lpstr>Arial</vt:lpstr>
      <vt:lpstr>배달의민족 주아</vt:lpstr>
      <vt:lpstr>배달의민족 연성</vt:lpstr>
      <vt:lpstr>Office 테마</vt:lpstr>
      <vt:lpstr>PowerPoint 프레젠테이션</vt:lpstr>
      <vt:lpstr>I N D E X</vt:lpstr>
      <vt:lpstr>1. 연구 목적</vt:lpstr>
      <vt:lpstr>2. 게임 소개 및 특징</vt:lpstr>
      <vt:lpstr>2. 게임 소개 및 특징</vt:lpstr>
      <vt:lpstr>3. 게임 방법</vt:lpstr>
      <vt:lpstr>3. 게임 방법</vt:lpstr>
      <vt:lpstr>3. 게임 방법</vt:lpstr>
      <vt:lpstr>3. 게임 방법</vt:lpstr>
      <vt:lpstr>4. 개발 환경</vt:lpstr>
      <vt:lpstr>5. 기술적 요소 및 중점 연구 분야</vt:lpstr>
      <vt:lpstr>6. 개인별 준비 현황</vt:lpstr>
      <vt:lpstr>7. 타 게임과의 비교</vt:lpstr>
      <vt:lpstr>8. 개발 일정 및 구성원의 역할 분담</vt:lpstr>
      <vt:lpstr>9. 참고 문헌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ㅇㅇ</dc:title>
  <dc:creator>User</dc:creator>
  <cp:lastModifiedBy>Nai Hoon Jung</cp:lastModifiedBy>
  <cp:revision>596</cp:revision>
  <cp:lastPrinted>2020-12-10T07:13:07Z</cp:lastPrinted>
  <dcterms:created xsi:type="dcterms:W3CDTF">2020-09-21T00:19:03Z</dcterms:created>
  <dcterms:modified xsi:type="dcterms:W3CDTF">2020-12-16T06:36:55Z</dcterms:modified>
</cp:coreProperties>
</file>